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notesMasterIdLst>
    <p:notesMasterId r:id="rId9"/>
  </p:notesMasterIdLst>
  <p:sldIdLst>
    <p:sldId id="274" r:id="rId5"/>
    <p:sldId id="297" r:id="rId6"/>
    <p:sldId id="298" r:id="rId7"/>
    <p:sldId id="29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EF26A13-73BD-1039-C1FF-7133B819D9C8}" name="Kimberly Branam" initials="KB" userId="S::branamk@prosperportland.us::1523209c-063d-40c9-ad85-ec6b45f1ff5c" providerId="AD"/>
  <p188:author id="{B139AB58-E9B1-B1B9-38BB-F292F382FF3B}" name="Norwood, Lisa" initials="NL" userId="S::norwoodl@prosperportland.us::c01afcae-3be3-4386-a308-4f13cbb7ab82" providerId="AD"/>
  <p188:author id="{0A6D649B-12C3-9B85-DB50-FAFC38506DCA}" name="Neal, Pam" initials="NP" userId="S::NealP@prosperportland.us::074c2e67-8d2c-4886-a9e9-9193bfd587cd" providerId="AD"/>
  <p188:author id="{5186A4B1-4C7D-1A87-0315-EE6738BCC5F2}" name="Krajnak, Katherine" initials="KK" userId="S::KrajnakK@ProsperPortland.us::ae0c9562-94bc-4165-a6ec-bfd8c69cc10a" providerId="AD"/>
  <p188:author id="{168CFCBB-3BFF-A255-F2E0-4BF093925AAA}" name="Flaherty Betin, Shea" initials="FS" userId="S::flahertybetins@prosperportland.us::43e19ebb-e65b-4700-87ab-dcea4f63d85b" providerId="AD"/>
  <p188:author id="{433B41E8-26E4-BDB4-65D4-4FEAE825520F}" name="Neal, Pam" initials="NP" userId="S::nealp@prosperportland.us::074c2e67-8d2c-4886-a9e9-9193bfd587c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C24A"/>
    <a:srgbClr val="EAAA00"/>
    <a:srgbClr val="41B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9892" autoAdjust="0"/>
  </p:normalViewPr>
  <p:slideViewPr>
    <p:cSldViewPr snapToGrid="0">
      <p:cViewPr varScale="1">
        <p:scale>
          <a:sx n="68" d="100"/>
          <a:sy n="68" d="100"/>
        </p:scale>
        <p:origin x="123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3EE862-62D7-4532-94C6-ED9E861DCE0C}" type="datetimeFigureOut">
              <a:rPr lang="en-US" smtClean="0"/>
              <a:t>11/7/2022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167C81-2392-4BD1-A345-044B5482C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377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167C81-2392-4BD1-A345-044B5482CCC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1679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167C81-2392-4BD1-A345-044B5482CCC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2449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167C81-2392-4BD1-A345-044B5482CCC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97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Blu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8A43B1D-DA5B-4070-949D-9576B1B74CA1}"/>
              </a:ext>
            </a:extLst>
          </p:cNvPr>
          <p:cNvSpPr/>
          <p:nvPr userDrawn="1"/>
        </p:nvSpPr>
        <p:spPr>
          <a:xfrm>
            <a:off x="1" y="0"/>
            <a:ext cx="4154750" cy="6858000"/>
          </a:xfrm>
          <a:prstGeom prst="rect">
            <a:avLst/>
          </a:prstGeom>
          <a:solidFill>
            <a:srgbClr val="41B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67308" y="2009341"/>
            <a:ext cx="6510291" cy="1470025"/>
          </a:xfrm>
        </p:spPr>
        <p:txBody>
          <a:bodyPr/>
          <a:lstStyle>
            <a:lvl1pPr algn="l">
              <a:defRPr b="1" i="0">
                <a:solidFill>
                  <a:srgbClr val="41B6E6"/>
                </a:solidFill>
                <a:latin typeface="Franklin Gothic Demi Cond" panose="020B06030201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1DBCAC13-ECD8-42F8-9F4B-1150E22DF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67306" y="6356290"/>
            <a:ext cx="7039995" cy="365186"/>
          </a:xfrm>
        </p:spPr>
        <p:txBody>
          <a:bodyPr/>
          <a:lstStyle>
            <a:lvl1pPr>
              <a:defRPr b="0" i="0">
                <a:solidFill>
                  <a:schemeClr val="bg1">
                    <a:lumMod val="50000"/>
                  </a:schemeClr>
                </a:solidFill>
                <a:latin typeface="Franklin Gothic Medium Cond" panose="020B0606030402020204" pitchFamily="34" charset="0"/>
              </a:defRPr>
            </a:lvl1pPr>
          </a:lstStyle>
          <a:p>
            <a:r>
              <a:rPr lang="en-US"/>
              <a:t>This is your footer</a:t>
            </a:r>
          </a:p>
        </p:txBody>
      </p:sp>
      <p:pic>
        <p:nvPicPr>
          <p:cNvPr id="6" name="Picture 5" descr="A drawing of a face&#10;&#10;Description automatically generated">
            <a:extLst>
              <a:ext uri="{FF2B5EF4-FFF2-40B4-BE49-F238E27FC236}">
                <a16:creationId xmlns:a16="http://schemas.microsoft.com/office/drawing/2014/main" id="{EAF3C599-6984-4648-A4AA-5A6A71722AF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5538" y="1838331"/>
            <a:ext cx="1963675" cy="2679629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6C9516C-2839-4F71-8B86-29BF207307D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767263" y="3622490"/>
            <a:ext cx="6510337" cy="755157"/>
          </a:xfrm>
        </p:spPr>
        <p:txBody>
          <a:bodyPr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4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>
                <a:solidFill>
                  <a:schemeClr val="bg1">
                    <a:lumMod val="50000"/>
                  </a:schemeClr>
                </a:solidFill>
              </a:rPr>
              <a:t>Click to edit Master subtitle style</a:t>
            </a:r>
          </a:p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132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lu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1B6E6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This is your footer</a:t>
            </a:r>
          </a:p>
        </p:txBody>
      </p:sp>
      <p:pic>
        <p:nvPicPr>
          <p:cNvPr id="7" name="Picture 6" descr="Prosper Portland logo">
            <a:extLst>
              <a:ext uri="{FF2B5EF4-FFF2-40B4-BE49-F238E27FC236}">
                <a16:creationId xmlns:a16="http://schemas.microsoft.com/office/drawing/2014/main" id="{456E0DD5-59DB-4EA1-B7CD-BD88ADD817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42051" y="6230069"/>
            <a:ext cx="1410645" cy="458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707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EAAA0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This is your footer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92C2D53-F4EB-C540-A3B0-95BBE6C2E4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572" y="1593544"/>
            <a:ext cx="11731021" cy="4525963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990575" indent="-380990">
              <a:buFont typeface="Arial" panose="020B0604020202020204" pitchFamily="34" charset="0"/>
              <a:buChar char="•"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1523962" indent="-304792">
              <a:buFont typeface="Wingdings" pitchFamily="2" charset="2"/>
              <a:buChar char="§"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9" name="Picture 8" descr="Prosper Portland logo">
            <a:extLst>
              <a:ext uri="{FF2B5EF4-FFF2-40B4-BE49-F238E27FC236}">
                <a16:creationId xmlns:a16="http://schemas.microsoft.com/office/drawing/2014/main" id="{1857D2BE-E962-4022-AD84-40BAACD0A2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42051" y="6230069"/>
            <a:ext cx="1410645" cy="458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8895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EAAA0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305" y="1592014"/>
            <a:ext cx="5186638" cy="4525963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990575" indent="-380990">
              <a:buFont typeface="Arial" panose="020B0604020202020204" pitchFamily="34" charset="0"/>
              <a:buChar char="•"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1523962" indent="-304792">
              <a:buFont typeface="Courier New" panose="02070309020205020404" pitchFamily="49" charset="0"/>
              <a:buChar char="o"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This is your footer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4D9FB89-50EE-465B-89C3-229BDE5D7EEF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6395762" y="1592015"/>
            <a:ext cx="5186638" cy="4525963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990575" indent="-380990">
              <a:buFont typeface="Arial" panose="020B0604020202020204" pitchFamily="34" charset="0"/>
              <a:buChar char="•"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1523962" indent="-304792">
              <a:buFont typeface="Courier New" panose="02070309020205020404" pitchFamily="49" charset="0"/>
              <a:buChar char="o"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FE1831F-2E85-4384-8C2C-1E8854794091}"/>
              </a:ext>
            </a:extLst>
          </p:cNvPr>
          <p:cNvCxnSpPr/>
          <p:nvPr userDrawn="1"/>
        </p:nvCxnSpPr>
        <p:spPr>
          <a:xfrm>
            <a:off x="5900691" y="1600201"/>
            <a:ext cx="0" cy="4517777"/>
          </a:xfrm>
          <a:prstGeom prst="line">
            <a:avLst/>
          </a:prstGeom>
          <a:ln>
            <a:solidFill>
              <a:srgbClr val="EAAA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Prosper Portland logo">
            <a:extLst>
              <a:ext uri="{FF2B5EF4-FFF2-40B4-BE49-F238E27FC236}">
                <a16:creationId xmlns:a16="http://schemas.microsoft.com/office/drawing/2014/main" id="{9BF76A9F-DDE9-4302-8CCB-54611439DA8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42051" y="6230069"/>
            <a:ext cx="1410645" cy="458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7877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Orange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EAAA0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2251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2251" y="2174875"/>
            <a:ext cx="5386917" cy="3951288"/>
          </a:xfrm>
        </p:spPr>
        <p:txBody>
          <a:bodyPr/>
          <a:lstStyle>
            <a:lvl1pPr>
              <a:defRPr sz="2800">
                <a:solidFill>
                  <a:schemeClr val="tx1">
                    <a:lumMod val="50000"/>
                    <a:lumOff val="50000"/>
                  </a:schemeClr>
                </a:solidFill>
                <a:latin typeface="Franklin Gothic Book" panose="020B0503020102020204" pitchFamily="34" charset="0"/>
              </a:defRPr>
            </a:lvl1pPr>
            <a:lvl2pPr>
              <a:defRPr sz="2667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 sz="2133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 sz="2133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800">
                <a:solidFill>
                  <a:schemeClr val="tx1">
                    <a:lumMod val="50000"/>
                    <a:lumOff val="50000"/>
                  </a:schemeClr>
                </a:solidFill>
                <a:latin typeface="Franklin Gothic Book" panose="020B0503020102020204" pitchFamily="34" charset="0"/>
              </a:defRPr>
            </a:lvl1pPr>
            <a:lvl2pPr>
              <a:defRPr sz="2667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 sz="2133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 sz="2133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This is your footer</a:t>
            </a:r>
          </a:p>
        </p:txBody>
      </p:sp>
      <p:pic>
        <p:nvPicPr>
          <p:cNvPr id="11" name="Picture 10" descr="Prosper Portland logo">
            <a:extLst>
              <a:ext uri="{FF2B5EF4-FFF2-40B4-BE49-F238E27FC236}">
                <a16:creationId xmlns:a16="http://schemas.microsoft.com/office/drawing/2014/main" id="{96DAAC59-EEB1-4172-9DAF-C883B7100C1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42051" y="6230069"/>
            <a:ext cx="1410645" cy="458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4898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rang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EAAA0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This is your footer</a:t>
            </a:r>
          </a:p>
        </p:txBody>
      </p:sp>
      <p:pic>
        <p:nvPicPr>
          <p:cNvPr id="7" name="Picture 6" descr="Prosper Portland logo">
            <a:extLst>
              <a:ext uri="{FF2B5EF4-FFF2-40B4-BE49-F238E27FC236}">
                <a16:creationId xmlns:a16="http://schemas.microsoft.com/office/drawing/2014/main" id="{8167D1B8-CE9F-4403-8E61-09B93B8B79A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42051" y="6230069"/>
            <a:ext cx="1410645" cy="458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5855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CC24A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This is your footer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50EC900-FBE2-5C4C-8FE0-3A7BFDE420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303" y="1358490"/>
            <a:ext cx="11731023" cy="4525963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990575" indent="-380990">
              <a:buFont typeface="Arial" panose="020B0604020202020204" pitchFamily="34" charset="0"/>
              <a:buChar char="•"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1523962" indent="-304792">
              <a:buFont typeface="Wingdings" pitchFamily="2" charset="2"/>
              <a:buChar char="§"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9" name="Picture 8" descr="Prosper Portland logo">
            <a:extLst>
              <a:ext uri="{FF2B5EF4-FFF2-40B4-BE49-F238E27FC236}">
                <a16:creationId xmlns:a16="http://schemas.microsoft.com/office/drawing/2014/main" id="{9394C827-419D-488C-8435-A72EC8EEBF0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42051" y="6230069"/>
            <a:ext cx="1410645" cy="458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7933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CC24A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305" y="1600201"/>
            <a:ext cx="5186638" cy="4525963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990575" indent="-380990">
              <a:buFont typeface="Arial" panose="020B0604020202020204" pitchFamily="34" charset="0"/>
              <a:buChar char="•"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1523962" indent="-304792">
              <a:buFont typeface="Courier New" panose="02070309020205020404" pitchFamily="49" charset="0"/>
              <a:buChar char="o"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This is your footer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4D9FB89-50EE-465B-89C3-229BDE5D7EEF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6395762" y="1592015"/>
            <a:ext cx="5186638" cy="4525963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990575" indent="-380990">
              <a:buFont typeface="Arial" panose="020B0604020202020204" pitchFamily="34" charset="0"/>
              <a:buChar char="•"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1523962" indent="-304792">
              <a:buFont typeface="Courier New" panose="02070309020205020404" pitchFamily="49" charset="0"/>
              <a:buChar char="o"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FE1831F-2E85-4384-8C2C-1E8854794091}"/>
              </a:ext>
            </a:extLst>
          </p:cNvPr>
          <p:cNvCxnSpPr/>
          <p:nvPr userDrawn="1"/>
        </p:nvCxnSpPr>
        <p:spPr>
          <a:xfrm>
            <a:off x="5891814" y="1600201"/>
            <a:ext cx="0" cy="4517777"/>
          </a:xfrm>
          <a:prstGeom prst="line">
            <a:avLst/>
          </a:prstGeom>
          <a:ln>
            <a:solidFill>
              <a:srgbClr val="6CC2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Prosper Portland logo">
            <a:extLst>
              <a:ext uri="{FF2B5EF4-FFF2-40B4-BE49-F238E27FC236}">
                <a16:creationId xmlns:a16="http://schemas.microsoft.com/office/drawing/2014/main" id="{55B79382-7268-4CD2-8C87-7851C4B44B7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42051" y="6230069"/>
            <a:ext cx="1410645" cy="458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0158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Gree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CC24A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1127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1127" y="2174875"/>
            <a:ext cx="5386917" cy="3951288"/>
          </a:xfrm>
        </p:spPr>
        <p:txBody>
          <a:bodyPr/>
          <a:lstStyle>
            <a:lvl1pPr>
              <a:defRPr sz="2800">
                <a:solidFill>
                  <a:schemeClr val="tx1">
                    <a:lumMod val="50000"/>
                    <a:lumOff val="50000"/>
                  </a:schemeClr>
                </a:solidFill>
                <a:latin typeface="Franklin Gothic Book" panose="020B0503020102020204" pitchFamily="34" charset="0"/>
              </a:defRPr>
            </a:lvl1pPr>
            <a:lvl2pPr>
              <a:defRPr sz="2667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 sz="2133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 sz="2133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800">
                <a:solidFill>
                  <a:schemeClr val="tx1">
                    <a:lumMod val="50000"/>
                    <a:lumOff val="50000"/>
                  </a:schemeClr>
                </a:solidFill>
                <a:latin typeface="Franklin Gothic Book" panose="020B0503020102020204" pitchFamily="34" charset="0"/>
              </a:defRPr>
            </a:lvl1pPr>
            <a:lvl2pPr>
              <a:defRPr sz="2667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 sz="2133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 sz="2133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This is your footer</a:t>
            </a:r>
          </a:p>
        </p:txBody>
      </p:sp>
      <p:pic>
        <p:nvPicPr>
          <p:cNvPr id="11" name="Picture 10" descr="Prosper Portland logo">
            <a:extLst>
              <a:ext uri="{FF2B5EF4-FFF2-40B4-BE49-F238E27FC236}">
                <a16:creationId xmlns:a16="http://schemas.microsoft.com/office/drawing/2014/main" id="{859DC703-FEAD-4A0C-B716-3E602E618DE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42051" y="6230069"/>
            <a:ext cx="1410645" cy="458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4521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5987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Green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CC24A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This is your footer</a:t>
            </a:r>
          </a:p>
        </p:txBody>
      </p:sp>
      <p:pic>
        <p:nvPicPr>
          <p:cNvPr id="7" name="Picture 6" descr="Prosper Portland logo">
            <a:extLst>
              <a:ext uri="{FF2B5EF4-FFF2-40B4-BE49-F238E27FC236}">
                <a16:creationId xmlns:a16="http://schemas.microsoft.com/office/drawing/2014/main" id="{7AC7173A-2B41-4AE1-9AA9-29047EB5961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42051" y="6230069"/>
            <a:ext cx="1410645" cy="458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301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98624"/>
            <a:ext cx="10363200" cy="1470025"/>
          </a:xfrm>
        </p:spPr>
        <p:txBody>
          <a:bodyPr/>
          <a:lstStyle>
            <a:lvl1pPr algn="ctr">
              <a:defRPr b="1" i="0">
                <a:solidFill>
                  <a:schemeClr val="bg1"/>
                </a:solidFill>
                <a:latin typeface="Franklin Gothic Demi Cond" panose="020B06030201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1DBCAC13-ECD8-42F8-9F4B-1150E22DF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28800" y="6356290"/>
            <a:ext cx="8534400" cy="365186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Franklin Gothic Medium Cond" panose="020B0606030402020204" pitchFamily="34" charset="0"/>
              </a:defRPr>
            </a:lvl1pPr>
          </a:lstStyle>
          <a:p>
            <a:r>
              <a:rPr lang="en-US"/>
              <a:t>This is your footer</a:t>
            </a:r>
          </a:p>
        </p:txBody>
      </p:sp>
      <p:pic>
        <p:nvPicPr>
          <p:cNvPr id="11" name="Picture 10" descr="Prosper Portland: Building an Equitable Economy">
            <a:extLst>
              <a:ext uri="{FF2B5EF4-FFF2-40B4-BE49-F238E27FC236}">
                <a16:creationId xmlns:a16="http://schemas.microsoft.com/office/drawing/2014/main" id="{4AC93763-C4B7-4D62-87C2-3636A9184C9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21433" y="5214710"/>
            <a:ext cx="1339133" cy="1415121"/>
          </a:xfrm>
          <a:prstGeom prst="rect">
            <a:avLst/>
          </a:prstGeom>
        </p:spPr>
      </p:pic>
      <p:sp>
        <p:nvSpPr>
          <p:cNvPr id="13" name="Subtitle 2">
            <a:extLst>
              <a:ext uri="{FF2B5EF4-FFF2-40B4-BE49-F238E27FC236}">
                <a16:creationId xmlns:a16="http://schemas.microsoft.com/office/drawing/2014/main" id="{40039D00-3365-4AA0-980E-7E8EF999DD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0" y="3434862"/>
            <a:ext cx="10363200" cy="1323569"/>
          </a:xfrm>
        </p:spPr>
        <p:txBody>
          <a:bodyPr/>
          <a:lstStyle>
            <a:lvl1pPr marL="0" indent="0" algn="ctr">
              <a:buNone/>
              <a:defRPr b="0" i="0">
                <a:solidFill>
                  <a:schemeClr val="bg1"/>
                </a:solidFill>
                <a:latin typeface="Franklin Gothic Medium Cond" panose="020B06060304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37547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rang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8A43B1D-DA5B-4070-949D-9576B1B74CA1}"/>
              </a:ext>
            </a:extLst>
          </p:cNvPr>
          <p:cNvSpPr/>
          <p:nvPr userDrawn="1"/>
        </p:nvSpPr>
        <p:spPr>
          <a:xfrm>
            <a:off x="1" y="0"/>
            <a:ext cx="4154750" cy="6858000"/>
          </a:xfrm>
          <a:prstGeom prst="rect">
            <a:avLst/>
          </a:prstGeom>
          <a:solidFill>
            <a:srgbClr val="EAA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67308" y="1947200"/>
            <a:ext cx="6510291" cy="1470025"/>
          </a:xfrm>
        </p:spPr>
        <p:txBody>
          <a:bodyPr/>
          <a:lstStyle>
            <a:lvl1pPr algn="l">
              <a:defRPr b="1" i="0">
                <a:solidFill>
                  <a:srgbClr val="EAAA00"/>
                </a:solidFill>
                <a:latin typeface="Franklin Gothic Demi Cond" panose="020B06030201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1DBCAC13-ECD8-42F8-9F4B-1150E22DF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67306" y="6356290"/>
            <a:ext cx="7039995" cy="365186"/>
          </a:xfrm>
        </p:spPr>
        <p:txBody>
          <a:bodyPr/>
          <a:lstStyle>
            <a:lvl1pPr>
              <a:defRPr b="0" i="0">
                <a:solidFill>
                  <a:schemeClr val="bg1">
                    <a:lumMod val="50000"/>
                  </a:schemeClr>
                </a:solidFill>
                <a:latin typeface="Franklin Gothic Medium Cond" panose="020B0606030402020204" pitchFamily="34" charset="0"/>
              </a:defRPr>
            </a:lvl1pPr>
          </a:lstStyle>
          <a:p>
            <a:r>
              <a:rPr lang="en-US"/>
              <a:t>This is your footer</a:t>
            </a:r>
          </a:p>
        </p:txBody>
      </p:sp>
      <p:pic>
        <p:nvPicPr>
          <p:cNvPr id="6" name="Picture 5" descr="A drawing of a face&#10;&#10;Description automatically generated">
            <a:extLst>
              <a:ext uri="{FF2B5EF4-FFF2-40B4-BE49-F238E27FC236}">
                <a16:creationId xmlns:a16="http://schemas.microsoft.com/office/drawing/2014/main" id="{EAF3C599-6984-4648-A4AA-5A6A71722AF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5538" y="1838331"/>
            <a:ext cx="1963675" cy="2679629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1CDB562-CF81-4F63-9A81-0E602B29791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767263" y="3560349"/>
            <a:ext cx="6510337" cy="755157"/>
          </a:xfrm>
        </p:spPr>
        <p:txBody>
          <a:bodyPr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4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>
                <a:solidFill>
                  <a:schemeClr val="bg1">
                    <a:lumMod val="50000"/>
                  </a:schemeClr>
                </a:solidFill>
              </a:rPr>
              <a:t>Click to edit Master subtitle style</a:t>
            </a:r>
          </a:p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410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RANGE">
    <p:bg>
      <p:bgPr>
        <a:solidFill>
          <a:srgbClr val="EAAA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98624"/>
            <a:ext cx="10363200" cy="1470025"/>
          </a:xfrm>
        </p:spPr>
        <p:txBody>
          <a:bodyPr/>
          <a:lstStyle>
            <a:lvl1pPr algn="ctr">
              <a:defRPr b="1" i="0">
                <a:solidFill>
                  <a:schemeClr val="bg1"/>
                </a:solidFill>
                <a:latin typeface="Franklin Gothic Demi Cond" panose="020B06030201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FE744445-31F9-4FFC-BD4F-77958B5507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800" y="3434862"/>
            <a:ext cx="8534400" cy="1323569"/>
          </a:xfrm>
        </p:spPr>
        <p:txBody>
          <a:bodyPr/>
          <a:lstStyle>
            <a:lvl1pPr marL="0" indent="0" algn="ctr">
              <a:buNone/>
              <a:defRPr b="0" i="0">
                <a:solidFill>
                  <a:schemeClr val="bg1"/>
                </a:solidFill>
                <a:latin typeface="Franklin Gothic Medium Cond" panose="020B06060304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5A76095E-8D42-4A76-9354-F09DE6643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28800" y="6356290"/>
            <a:ext cx="8534400" cy="365186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Franklin Gothic Medium Cond" panose="020B0606030402020204" pitchFamily="34" charset="0"/>
              </a:defRPr>
            </a:lvl1pPr>
          </a:lstStyle>
          <a:p>
            <a:r>
              <a:rPr lang="en-US"/>
              <a:t>This is your footer</a:t>
            </a:r>
          </a:p>
        </p:txBody>
      </p:sp>
      <p:pic>
        <p:nvPicPr>
          <p:cNvPr id="11" name="Picture 10" descr="Prosper Portland: Building an Equitable Economy">
            <a:extLst>
              <a:ext uri="{FF2B5EF4-FFF2-40B4-BE49-F238E27FC236}">
                <a16:creationId xmlns:a16="http://schemas.microsoft.com/office/drawing/2014/main" id="{0437D97C-DD25-4687-A822-9CDE842CBDC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21433" y="5214710"/>
            <a:ext cx="1339133" cy="1415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127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Green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8A43B1D-DA5B-4070-949D-9576B1B74CA1}"/>
              </a:ext>
            </a:extLst>
          </p:cNvPr>
          <p:cNvSpPr/>
          <p:nvPr userDrawn="1"/>
        </p:nvSpPr>
        <p:spPr>
          <a:xfrm>
            <a:off x="1" y="0"/>
            <a:ext cx="4154750" cy="6858000"/>
          </a:xfrm>
          <a:prstGeom prst="rect">
            <a:avLst/>
          </a:prstGeom>
          <a:solidFill>
            <a:srgbClr val="6CC2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67308" y="1956080"/>
            <a:ext cx="6510291" cy="1470025"/>
          </a:xfrm>
        </p:spPr>
        <p:txBody>
          <a:bodyPr/>
          <a:lstStyle>
            <a:lvl1pPr algn="l">
              <a:defRPr b="1" i="0">
                <a:solidFill>
                  <a:srgbClr val="6CC24A"/>
                </a:solidFill>
                <a:latin typeface="Franklin Gothic Demi Cond" panose="020B06030201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1DBCAC13-ECD8-42F8-9F4B-1150E22DF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67306" y="6356290"/>
            <a:ext cx="7039995" cy="365186"/>
          </a:xfrm>
        </p:spPr>
        <p:txBody>
          <a:bodyPr/>
          <a:lstStyle>
            <a:lvl1pPr>
              <a:defRPr b="0" i="0">
                <a:solidFill>
                  <a:schemeClr val="bg1">
                    <a:lumMod val="50000"/>
                  </a:schemeClr>
                </a:solidFill>
                <a:latin typeface="Franklin Gothic Medium Cond" panose="020B0606030402020204" pitchFamily="34" charset="0"/>
              </a:defRPr>
            </a:lvl1pPr>
          </a:lstStyle>
          <a:p>
            <a:r>
              <a:rPr lang="en-US"/>
              <a:t>This is your footer</a:t>
            </a:r>
          </a:p>
        </p:txBody>
      </p:sp>
      <p:pic>
        <p:nvPicPr>
          <p:cNvPr id="6" name="Picture 5" descr="A drawing of a face&#10;&#10;Description automatically generated">
            <a:extLst>
              <a:ext uri="{FF2B5EF4-FFF2-40B4-BE49-F238E27FC236}">
                <a16:creationId xmlns:a16="http://schemas.microsoft.com/office/drawing/2014/main" id="{EAF3C599-6984-4648-A4AA-5A6A71722AF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5538" y="1838331"/>
            <a:ext cx="1963675" cy="2679629"/>
          </a:xfrm>
          <a:prstGeom prst="rect">
            <a:avLst/>
          </a:prstGeom>
        </p:spPr>
      </p:pic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2E2EA462-749F-4B7D-9286-F5527572EA2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767263" y="3569229"/>
            <a:ext cx="6510337" cy="755157"/>
          </a:xfrm>
        </p:spPr>
        <p:txBody>
          <a:bodyPr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4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>
                <a:solidFill>
                  <a:schemeClr val="bg1">
                    <a:lumMod val="50000"/>
                  </a:schemeClr>
                </a:solidFill>
              </a:rPr>
              <a:t>Click to edit Master subtitle style</a:t>
            </a:r>
          </a:p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54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GREEN">
    <p:bg>
      <p:bgPr>
        <a:solidFill>
          <a:srgbClr val="6CC2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080363"/>
            <a:ext cx="10363200" cy="1470025"/>
          </a:xfrm>
        </p:spPr>
        <p:txBody>
          <a:bodyPr/>
          <a:lstStyle>
            <a:lvl1pPr algn="ctr">
              <a:defRPr b="1" i="0">
                <a:solidFill>
                  <a:schemeClr val="bg1"/>
                </a:solidFill>
                <a:latin typeface="Franklin Gothic Demi Cond" panose="020B06030201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EED41A6-4FC7-4E22-A8E1-70B2FE12A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28800" y="6356290"/>
            <a:ext cx="8534400" cy="365186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  <a:latin typeface="Franklin Gothic Medium Cond" panose="020B0606030402020204" pitchFamily="34" charset="0"/>
              </a:defRPr>
            </a:lvl1pPr>
          </a:lstStyle>
          <a:p>
            <a:r>
              <a:rPr lang="en-US"/>
              <a:t>This is your footer</a:t>
            </a:r>
          </a:p>
        </p:txBody>
      </p:sp>
      <p:pic>
        <p:nvPicPr>
          <p:cNvPr id="12" name="Picture 11" descr="Prosper Portland: Building an Equitable Economy">
            <a:extLst>
              <a:ext uri="{FF2B5EF4-FFF2-40B4-BE49-F238E27FC236}">
                <a16:creationId xmlns:a16="http://schemas.microsoft.com/office/drawing/2014/main" id="{E626BEB7-91FE-4483-9CD4-0B35ACB5E6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21433" y="5214710"/>
            <a:ext cx="1339133" cy="1415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895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ue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1B6E6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990575" indent="-380990">
              <a:buFont typeface="Arial" panose="020B0604020202020204" pitchFamily="34" charset="0"/>
              <a:buChar char="•"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1523962" indent="-304792">
              <a:buFont typeface="Wingdings" pitchFamily="2" charset="2"/>
              <a:buChar char="§"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This is your footer</a:t>
            </a:r>
          </a:p>
        </p:txBody>
      </p:sp>
      <p:pic>
        <p:nvPicPr>
          <p:cNvPr id="11" name="Picture 10" descr="Prosper Portland logo">
            <a:extLst>
              <a:ext uri="{FF2B5EF4-FFF2-40B4-BE49-F238E27FC236}">
                <a16:creationId xmlns:a16="http://schemas.microsoft.com/office/drawing/2014/main" id="{6B47363A-542F-46EF-8158-0A57D1BABA2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42051" y="6230069"/>
            <a:ext cx="1410645" cy="458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252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1B6E6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305" y="1600201"/>
            <a:ext cx="5186638" cy="4525963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990575" indent="-380990">
              <a:buFont typeface="Arial" panose="020B0604020202020204" pitchFamily="34" charset="0"/>
              <a:buChar char="•"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1523962" indent="-304792">
              <a:buFont typeface="Courier New" panose="02070309020205020404" pitchFamily="49" charset="0"/>
              <a:buChar char="o"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This is your footer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4D9FB89-50EE-465B-89C3-229BDE5D7EEF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6395762" y="1592015"/>
            <a:ext cx="5186638" cy="4525963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990575" indent="-380990">
              <a:buFont typeface="Arial" panose="020B0604020202020204" pitchFamily="34" charset="0"/>
              <a:buChar char="•"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1523962" indent="-304792">
              <a:buFont typeface="Courier New" panose="02070309020205020404" pitchFamily="49" charset="0"/>
              <a:buChar char="o"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FE1831F-2E85-4384-8C2C-1E8854794091}"/>
              </a:ext>
            </a:extLst>
          </p:cNvPr>
          <p:cNvCxnSpPr/>
          <p:nvPr userDrawn="1"/>
        </p:nvCxnSpPr>
        <p:spPr>
          <a:xfrm>
            <a:off x="5900691" y="1600201"/>
            <a:ext cx="0" cy="45177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Prosper Portland logo">
            <a:extLst>
              <a:ext uri="{FF2B5EF4-FFF2-40B4-BE49-F238E27FC236}">
                <a16:creationId xmlns:a16="http://schemas.microsoft.com/office/drawing/2014/main" id="{04E7C008-0AE5-4615-AE01-1036B7613CF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42051" y="6230069"/>
            <a:ext cx="1410645" cy="458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110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Blue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1B6E6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304" y="1534733"/>
            <a:ext cx="5386917" cy="639763"/>
          </a:xfrm>
        </p:spPr>
        <p:txBody>
          <a:bodyPr anchor="b"/>
          <a:lstStyle>
            <a:lvl1pPr marL="0" indent="0">
              <a:buNone/>
              <a:defRPr sz="3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9305" y="2174875"/>
            <a:ext cx="5386917" cy="3951288"/>
          </a:xfrm>
        </p:spPr>
        <p:txBody>
          <a:bodyPr/>
          <a:lstStyle>
            <a:lvl1pPr>
              <a:defRPr sz="2800">
                <a:solidFill>
                  <a:schemeClr val="tx1">
                    <a:lumMod val="50000"/>
                    <a:lumOff val="50000"/>
                  </a:schemeClr>
                </a:solidFill>
                <a:latin typeface="Franklin Gothic Book" panose="020B0503020102020204" pitchFamily="34" charset="0"/>
              </a:defRPr>
            </a:lvl1pPr>
            <a:lvl2pPr>
              <a:defRPr sz="2667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 sz="2133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 sz="2133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800">
                <a:solidFill>
                  <a:schemeClr val="tx1">
                    <a:lumMod val="50000"/>
                    <a:lumOff val="50000"/>
                  </a:schemeClr>
                </a:solidFill>
                <a:latin typeface="Franklin Gothic Book" panose="020B0503020102020204" pitchFamily="34" charset="0"/>
              </a:defRPr>
            </a:lvl1pPr>
            <a:lvl2pPr>
              <a:defRPr sz="2667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 sz="2133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 sz="2133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This is your footer</a:t>
            </a:r>
          </a:p>
        </p:txBody>
      </p:sp>
      <p:pic>
        <p:nvPicPr>
          <p:cNvPr id="11" name="Picture 10" descr="Prosper Portland logo">
            <a:extLst>
              <a:ext uri="{FF2B5EF4-FFF2-40B4-BE49-F238E27FC236}">
                <a16:creationId xmlns:a16="http://schemas.microsoft.com/office/drawing/2014/main" id="{53A3C852-A696-4A26-A81E-F0F763F64B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42051" y="6230069"/>
            <a:ext cx="1410645" cy="458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533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305" y="160336"/>
            <a:ext cx="11731022" cy="7616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305" y="1375380"/>
            <a:ext cx="11731022" cy="47174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9304" y="6356290"/>
            <a:ext cx="8878063" cy="3651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1600" kern="1200">
                <a:solidFill>
                  <a:schemeClr val="tx1">
                    <a:tint val="75000"/>
                  </a:schemeClr>
                </a:solidFill>
                <a:latin typeface="Franklin Gothic Medium Cond" panose="020B0606030402020204" pitchFamily="34" charset="0"/>
                <a:ea typeface="+mn-ea"/>
                <a:cs typeface="+mn-cs"/>
              </a:defRPr>
            </a:lvl1pPr>
          </a:lstStyle>
          <a:p>
            <a:pPr algn="l"/>
            <a:r>
              <a:rPr lang="en-US"/>
              <a:t>This is your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1463" y="6356290"/>
            <a:ext cx="16988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1600" kern="1200" smtClean="0">
                <a:solidFill>
                  <a:schemeClr val="tx1">
                    <a:tint val="75000"/>
                  </a:schemeClr>
                </a:solidFill>
                <a:latin typeface="Franklin Gothic Medium Cond" panose="020B0606030402020204" pitchFamily="34" charset="0"/>
                <a:ea typeface="+mn-ea"/>
                <a:cs typeface="+mn-cs"/>
              </a:defRPr>
            </a:lvl1pPr>
          </a:lstStyle>
          <a:p>
            <a:fld id="{63299CE7-2FFC-8E44-BCB4-F31350645C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591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73" r:id="rId2"/>
    <p:sldLayoutId id="2147483696" r:id="rId3"/>
    <p:sldLayoutId id="2147483684" r:id="rId4"/>
    <p:sldLayoutId id="2147483697" r:id="rId5"/>
    <p:sldLayoutId id="2147483685" r:id="rId6"/>
    <p:sldLayoutId id="2147483674" r:id="rId7"/>
    <p:sldLayoutId id="2147483688" r:id="rId8"/>
    <p:sldLayoutId id="2147483677" r:id="rId9"/>
    <p:sldLayoutId id="2147483678" r:id="rId10"/>
    <p:sldLayoutId id="2147483686" r:id="rId11"/>
    <p:sldLayoutId id="2147483689" r:id="rId12"/>
    <p:sldLayoutId id="2147483691" r:id="rId13"/>
    <p:sldLayoutId id="2147483693" r:id="rId14"/>
    <p:sldLayoutId id="2147483687" r:id="rId15"/>
    <p:sldLayoutId id="2147483690" r:id="rId16"/>
    <p:sldLayoutId id="2147483692" r:id="rId17"/>
    <p:sldLayoutId id="2147483698" r:id="rId18"/>
    <p:sldLayoutId id="2147483694" r:id="rId19"/>
  </p:sldLayoutIdLst>
  <p:hf sldNum="0" hdr="0" dt="0"/>
  <p:txStyles>
    <p:titleStyle>
      <a:lvl1pPr algn="l" defTabSz="1219170" rtl="0" eaLnBrk="1" latinLnBrk="0" hangingPunct="1">
        <a:spcBef>
          <a:spcPct val="0"/>
        </a:spcBef>
        <a:buNone/>
        <a:defRPr sz="5867" b="1" i="0" kern="1200">
          <a:solidFill>
            <a:schemeClr val="tx1"/>
          </a:solidFill>
          <a:latin typeface="Franklin Gothic Demi Cond" panose="020B0603020102020204" pitchFamily="34" charset="0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4267" b="0" i="0" kern="1200">
          <a:solidFill>
            <a:schemeClr val="tx1"/>
          </a:solidFill>
          <a:latin typeface="Franklin Gothic Medium Cond" panose="020B0606030402020204" pitchFamily="34" charset="0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32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26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AF9AF-1807-8064-7B39-C32A8C9061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IEDC’s Equitable Economic Development Playbook: Equity and Inclusion Metrics Webinar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759D9E7C-F50C-7FB6-DFF3-AB3E32DC4DB5}"/>
              </a:ext>
            </a:extLst>
          </p:cNvPr>
          <p:cNvSpPr txBox="1">
            <a:spLocks/>
          </p:cNvSpPr>
          <p:nvPr/>
        </p:nvSpPr>
        <p:spPr>
          <a:xfrm>
            <a:off x="4830806" y="5777436"/>
            <a:ext cx="5332701" cy="49015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4000" b="0" i="0" kern="1200">
                <a:solidFill>
                  <a:schemeClr val="bg1">
                    <a:lumMod val="65000"/>
                  </a:schemeClr>
                </a:solidFill>
                <a:latin typeface="Franklin Gothic Medium Cond" panose="020B0606030402020204" pitchFamily="34" charset="0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200" kern="1200">
                <a:solidFill>
                  <a:schemeClr val="tx1"/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00" kern="1200">
                <a:solidFill>
                  <a:schemeClr val="tx1"/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400" kern="1200">
                <a:solidFill>
                  <a:schemeClr val="tx1"/>
                </a:solidFill>
                <a:latin typeface="Franklin Gothic Book" panose="020B0503020102020204" pitchFamily="34" charset="0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November 7, 2022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842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226C833-4C72-44DC-9BF6-609EF80B1967}"/>
              </a:ext>
            </a:extLst>
          </p:cNvPr>
          <p:cNvSpPr/>
          <p:nvPr/>
        </p:nvSpPr>
        <p:spPr>
          <a:xfrm>
            <a:off x="4998070" y="1"/>
            <a:ext cx="7193931" cy="6891956"/>
          </a:xfrm>
          <a:prstGeom prst="rect">
            <a:avLst/>
          </a:prstGeom>
          <a:solidFill>
            <a:srgbClr val="6CC2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E012051-B513-4BA3-9A09-C94883B07A9F}"/>
              </a:ext>
            </a:extLst>
          </p:cNvPr>
          <p:cNvSpPr txBox="1"/>
          <p:nvPr/>
        </p:nvSpPr>
        <p:spPr>
          <a:xfrm>
            <a:off x="-127832" y="5519891"/>
            <a:ext cx="26860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Franklin Gothic Medium Cond" panose="020B0606030402020204" pitchFamily="34" charset="0"/>
              </a:rPr>
              <a:t>BUSINESS COMPETITIVENESS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BD621DB-E3EB-44B6-8740-141A9BA4BDC4}"/>
              </a:ext>
            </a:extLst>
          </p:cNvPr>
          <p:cNvSpPr txBox="1"/>
          <p:nvPr/>
        </p:nvSpPr>
        <p:spPr>
          <a:xfrm>
            <a:off x="1947687" y="3680917"/>
            <a:ext cx="15859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Franklin Gothic Medium Cond" panose="020B0606030402020204" pitchFamily="34" charset="0"/>
              </a:rPr>
              <a:t>INCLUSIVE JOB CREATION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44EE758-67A9-40CC-9ED6-87B2F90BBA64}"/>
              </a:ext>
            </a:extLst>
          </p:cNvPr>
          <p:cNvSpPr txBox="1"/>
          <p:nvPr/>
        </p:nvSpPr>
        <p:spPr>
          <a:xfrm>
            <a:off x="7425850" y="1525209"/>
            <a:ext cx="4380306" cy="380758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ts val="4160"/>
              </a:lnSpc>
            </a:pPr>
            <a:r>
              <a:rPr lang="en-US" sz="2700" dirty="0">
                <a:solidFill>
                  <a:schemeClr val="bg1"/>
                </a:solidFill>
                <a:latin typeface="Franklin Gothic Medium Cond"/>
              </a:rPr>
              <a:t>Athletic &amp; Outdoor</a:t>
            </a:r>
          </a:p>
          <a:p>
            <a:pPr>
              <a:lnSpc>
                <a:spcPts val="4160"/>
              </a:lnSpc>
            </a:pPr>
            <a:r>
              <a:rPr lang="en-US" sz="2700" dirty="0">
                <a:solidFill>
                  <a:schemeClr val="bg1"/>
                </a:solidFill>
                <a:latin typeface="Franklin Gothic Medium Cond"/>
              </a:rPr>
              <a:t>Technology &amp; Media</a:t>
            </a:r>
          </a:p>
          <a:p>
            <a:pPr>
              <a:lnSpc>
                <a:spcPts val="4160"/>
              </a:lnSpc>
            </a:pPr>
            <a:r>
              <a:rPr lang="en-US" sz="2700" dirty="0">
                <a:solidFill>
                  <a:schemeClr val="bg1"/>
                </a:solidFill>
                <a:latin typeface="Franklin Gothic Medium Cond"/>
              </a:rPr>
              <a:t>Metals &amp; Machinery</a:t>
            </a:r>
          </a:p>
          <a:p>
            <a:pPr>
              <a:lnSpc>
                <a:spcPts val="4160"/>
              </a:lnSpc>
            </a:pPr>
            <a:r>
              <a:rPr lang="en-US" sz="2700" dirty="0">
                <a:solidFill>
                  <a:schemeClr val="bg1"/>
                </a:solidFill>
                <a:latin typeface="Franklin Gothic Medium Cond"/>
              </a:rPr>
              <a:t>Green Cities</a:t>
            </a:r>
          </a:p>
          <a:p>
            <a:pPr>
              <a:lnSpc>
                <a:spcPts val="4160"/>
              </a:lnSpc>
            </a:pPr>
            <a:r>
              <a:rPr lang="en-US" sz="2700" b="1" dirty="0">
                <a:latin typeface="Franklin Gothic Medium Cond"/>
              </a:rPr>
              <a:t>Portland Means Progress</a:t>
            </a:r>
          </a:p>
          <a:p>
            <a:pPr>
              <a:lnSpc>
                <a:spcPts val="4160"/>
              </a:lnSpc>
            </a:pPr>
            <a:r>
              <a:rPr lang="en-US" sz="2700" dirty="0">
                <a:solidFill>
                  <a:schemeClr val="bg1"/>
                </a:solidFill>
                <a:latin typeface="Franklin Gothic Medium Cond"/>
              </a:rPr>
              <a:t>Enterprise Zone</a:t>
            </a:r>
          </a:p>
          <a:p>
            <a:pPr>
              <a:lnSpc>
                <a:spcPts val="4160"/>
              </a:lnSpc>
            </a:pPr>
            <a:r>
              <a:rPr lang="en-US" sz="2700" dirty="0">
                <a:solidFill>
                  <a:schemeClr val="bg1"/>
                </a:solidFill>
                <a:latin typeface="Franklin Gothic Medium Cond"/>
              </a:rPr>
              <a:t>International Trade </a:t>
            </a:r>
            <a:endParaRPr lang="en-US" sz="2700" dirty="0">
              <a:solidFill>
                <a:schemeClr val="bg1"/>
              </a:solidFill>
              <a:latin typeface="Franklin Gothic Medium Cond" panose="020B0606030402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2B2A5DE-7727-47F5-9C47-0707BE83C57D}"/>
              </a:ext>
            </a:extLst>
          </p:cNvPr>
          <p:cNvGrpSpPr/>
          <p:nvPr/>
        </p:nvGrpSpPr>
        <p:grpSpPr>
          <a:xfrm>
            <a:off x="2163428" y="2439846"/>
            <a:ext cx="1154430" cy="1154430"/>
            <a:chOff x="742950" y="1577340"/>
            <a:chExt cx="1154430" cy="115443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C98568C9-7C2B-4018-A941-41A75E3BDA8A}"/>
                </a:ext>
              </a:extLst>
            </p:cNvPr>
            <p:cNvSpPr/>
            <p:nvPr/>
          </p:nvSpPr>
          <p:spPr>
            <a:xfrm>
              <a:off x="742950" y="1577340"/>
              <a:ext cx="1154430" cy="1154430"/>
            </a:xfrm>
            <a:prstGeom prst="ellipse">
              <a:avLst/>
            </a:prstGeom>
            <a:solidFill>
              <a:srgbClr val="6CC2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Graphic 13" descr="Connections with solid fill">
              <a:extLst>
                <a:ext uri="{FF2B5EF4-FFF2-40B4-BE49-F238E27FC236}">
                  <a16:creationId xmlns:a16="http://schemas.microsoft.com/office/drawing/2014/main" id="{A1B944C0-CFB9-4F8D-BE8C-CBCBBFD13FD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876188" y="1746410"/>
              <a:ext cx="846028" cy="846028"/>
            </a:xfrm>
            <a:prstGeom prst="rect">
              <a:avLst/>
            </a:prstGeom>
          </p:spPr>
        </p:pic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A4132F84-997F-4A79-ACDB-FC5EB59A8449}"/>
              </a:ext>
            </a:extLst>
          </p:cNvPr>
          <p:cNvSpPr/>
          <p:nvPr/>
        </p:nvSpPr>
        <p:spPr>
          <a:xfrm>
            <a:off x="3480584" y="4286665"/>
            <a:ext cx="1154430" cy="1154430"/>
          </a:xfrm>
          <a:prstGeom prst="ellipse">
            <a:avLst/>
          </a:prstGeom>
          <a:solidFill>
            <a:srgbClr val="6CC2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47CB5FA-62AC-41E6-A325-66EB1DFE96A3}"/>
              </a:ext>
            </a:extLst>
          </p:cNvPr>
          <p:cNvGrpSpPr/>
          <p:nvPr/>
        </p:nvGrpSpPr>
        <p:grpSpPr>
          <a:xfrm>
            <a:off x="637978" y="4286665"/>
            <a:ext cx="1154430" cy="1154430"/>
            <a:chOff x="742950" y="1577340"/>
            <a:chExt cx="1154430" cy="1154430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5956C5B8-536C-4BE9-8F1E-63DB4277D1A5}"/>
                </a:ext>
              </a:extLst>
            </p:cNvPr>
            <p:cNvSpPr/>
            <p:nvPr/>
          </p:nvSpPr>
          <p:spPr>
            <a:xfrm>
              <a:off x="742950" y="1577340"/>
              <a:ext cx="1154430" cy="1154430"/>
            </a:xfrm>
            <a:prstGeom prst="ellipse">
              <a:avLst/>
            </a:prstGeom>
            <a:solidFill>
              <a:srgbClr val="6CC2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" name="Graphic 19" descr="Signal">
              <a:extLst>
                <a:ext uri="{FF2B5EF4-FFF2-40B4-BE49-F238E27FC236}">
                  <a16:creationId xmlns:a16="http://schemas.microsoft.com/office/drawing/2014/main" id="{A1411D1A-3CAF-4F99-9716-4BE8F38575A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928246" y="1773168"/>
              <a:ext cx="756182" cy="756182"/>
            </a:xfrm>
            <a:prstGeom prst="rect">
              <a:avLst/>
            </a:prstGeom>
          </p:spPr>
        </p:pic>
      </p:grpSp>
      <p:sp>
        <p:nvSpPr>
          <p:cNvPr id="22" name="Triangle 6">
            <a:extLst>
              <a:ext uri="{FF2B5EF4-FFF2-40B4-BE49-F238E27FC236}">
                <a16:creationId xmlns:a16="http://schemas.microsoft.com/office/drawing/2014/main" id="{B1C040CE-11CA-46F4-B394-756FAF8F1AE3}"/>
              </a:ext>
            </a:extLst>
          </p:cNvPr>
          <p:cNvSpPr/>
          <p:nvPr/>
        </p:nvSpPr>
        <p:spPr>
          <a:xfrm rot="5400000">
            <a:off x="2571030" y="2427042"/>
            <a:ext cx="6891956" cy="2037876"/>
          </a:xfrm>
          <a:custGeom>
            <a:avLst/>
            <a:gdLst>
              <a:gd name="connsiteX0" fmla="*/ 0 w 13637305"/>
              <a:gd name="connsiteY0" fmla="*/ 3747540 h 3747540"/>
              <a:gd name="connsiteX1" fmla="*/ 6818653 w 13637305"/>
              <a:gd name="connsiteY1" fmla="*/ 0 h 3747540"/>
              <a:gd name="connsiteX2" fmla="*/ 13637305 w 13637305"/>
              <a:gd name="connsiteY2" fmla="*/ 3747540 h 3747540"/>
              <a:gd name="connsiteX3" fmla="*/ 0 w 13637305"/>
              <a:gd name="connsiteY3" fmla="*/ 3747540 h 3747540"/>
              <a:gd name="connsiteX0" fmla="*/ 0 w 13637305"/>
              <a:gd name="connsiteY0" fmla="*/ 3747540 h 3747540"/>
              <a:gd name="connsiteX1" fmla="*/ 6818653 w 13637305"/>
              <a:gd name="connsiteY1" fmla="*/ 0 h 3747540"/>
              <a:gd name="connsiteX2" fmla="*/ 13637305 w 13637305"/>
              <a:gd name="connsiteY2" fmla="*/ 3747540 h 3747540"/>
              <a:gd name="connsiteX3" fmla="*/ 0 w 13637305"/>
              <a:gd name="connsiteY3" fmla="*/ 3747540 h 3747540"/>
              <a:gd name="connsiteX0" fmla="*/ 0 w 13637305"/>
              <a:gd name="connsiteY0" fmla="*/ 3747540 h 3747540"/>
              <a:gd name="connsiteX1" fmla="*/ 6818653 w 13637305"/>
              <a:gd name="connsiteY1" fmla="*/ 0 h 3747540"/>
              <a:gd name="connsiteX2" fmla="*/ 13637305 w 13637305"/>
              <a:gd name="connsiteY2" fmla="*/ 3747540 h 3747540"/>
              <a:gd name="connsiteX3" fmla="*/ 0 w 13637305"/>
              <a:gd name="connsiteY3" fmla="*/ 3747540 h 3747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37305" h="3747540">
                <a:moveTo>
                  <a:pt x="0" y="3747540"/>
                </a:moveTo>
                <a:lnTo>
                  <a:pt x="6818653" y="0"/>
                </a:lnTo>
                <a:lnTo>
                  <a:pt x="13637305" y="3747540"/>
                </a:lnTo>
                <a:lnTo>
                  <a:pt x="0" y="374754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9CFFB4-C0D6-4B72-8EAB-650BDA1B2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569" y="405094"/>
            <a:ext cx="5126325" cy="1764198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br>
              <a:rPr lang="en-US" sz="5300">
                <a:latin typeface="Franklin Gothic Demi Cond"/>
              </a:rPr>
            </a:br>
            <a:r>
              <a:rPr lang="en-US" sz="4400">
                <a:latin typeface="Franklin Gothic Demi Cond"/>
              </a:rPr>
              <a:t>Prosper Portland Business </a:t>
            </a:r>
            <a:br>
              <a:rPr lang="en-US" sz="4400">
                <a:latin typeface="Franklin Gothic Demi Cond"/>
              </a:rPr>
            </a:br>
            <a:r>
              <a:rPr lang="en-US" sz="4400">
                <a:latin typeface="Franklin Gothic Demi Cond"/>
              </a:rPr>
              <a:t>Advancement Team</a:t>
            </a:r>
            <a:endParaRPr lang="en-US" sz="5300" b="0">
              <a:latin typeface="Franklin Gothic Demi Cond"/>
            </a:endParaRPr>
          </a:p>
          <a:p>
            <a:endParaRPr lang="en-US" sz="53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77A229-4DA4-45A5-90DC-9B1437A786F6}"/>
              </a:ext>
            </a:extLst>
          </p:cNvPr>
          <p:cNvSpPr txBox="1"/>
          <p:nvPr/>
        </p:nvSpPr>
        <p:spPr>
          <a:xfrm>
            <a:off x="2671580" y="5519891"/>
            <a:ext cx="2795587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Franklin Gothic Medium Cond"/>
              </a:rPr>
              <a:t>EQUITABLE ECONOMIC GROWTH</a:t>
            </a:r>
            <a:endParaRPr lang="en-US" sz="2000">
              <a:solidFill>
                <a:schemeClr val="tx1">
                  <a:lumMod val="65000"/>
                  <a:lumOff val="35000"/>
                </a:schemeClr>
              </a:solidFill>
              <a:latin typeface="Franklin Gothic Medium Cond" panose="020B0606030402020204" pitchFamily="34" charset="0"/>
            </a:endParaRPr>
          </a:p>
        </p:txBody>
      </p:sp>
      <p:pic>
        <p:nvPicPr>
          <p:cNvPr id="3" name="Graphic 3" descr="Upward trend with solid fill">
            <a:extLst>
              <a:ext uri="{FF2B5EF4-FFF2-40B4-BE49-F238E27FC236}">
                <a16:creationId xmlns:a16="http://schemas.microsoft.com/office/drawing/2014/main" id="{85BEBB4F-0BF7-062B-AE56-1AD8F533495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632971" y="4448063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338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EDBE50E-257E-4F3E-A5AF-E896BC1625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27991" t="22887" r="6190" b="12318"/>
          <a:stretch/>
        </p:blipFill>
        <p:spPr>
          <a:xfrm>
            <a:off x="1139631" y="1070811"/>
            <a:ext cx="9429829" cy="5221705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392A167-C7B5-4A6C-8006-6906C264A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Portland Means Progress Metrics</a:t>
            </a:r>
          </a:p>
        </p:txBody>
      </p:sp>
    </p:spTree>
    <p:extLst>
      <p:ext uri="{BB962C8B-B14F-4D97-AF65-F5344CB8AC3E}">
        <p14:creationId xmlns:p14="http://schemas.microsoft.com/office/powerpoint/2010/main" val="122475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503B82-6154-4793-B740-8440F8CA2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Business Advancement Team Metrics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CBBACE2D-803B-4915-9C5F-BBC1AA886C7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1421410"/>
              </p:ext>
            </p:extLst>
          </p:nvPr>
        </p:nvGraphicFramePr>
        <p:xfrm>
          <a:off x="523875" y="1082425"/>
          <a:ext cx="10744200" cy="4542705"/>
        </p:xfrm>
        <a:graphic>
          <a:graphicData uri="http://schemas.openxmlformats.org/drawingml/2006/table">
            <a:tbl>
              <a:tblPr/>
              <a:tblGrid>
                <a:gridCol w="10744200">
                  <a:extLst>
                    <a:ext uri="{9D8B030D-6E8A-4147-A177-3AD203B41FA5}">
                      <a16:colId xmlns:a16="http://schemas.microsoft.com/office/drawing/2014/main" val="2653183811"/>
                    </a:ext>
                  </a:extLst>
                </a:gridCol>
              </a:tblGrid>
              <a:tr h="29834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	Output: quantity of units produced  </a:t>
                      </a:r>
                    </a:p>
                  </a:txBody>
                  <a:tcPr marL="3288" marR="3288" marT="3288" marB="2367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9478136"/>
                  </a:ext>
                </a:extLst>
              </a:tr>
              <a:tr h="528945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 of Businesses receiving TA (financial resources, connections, education) related to growth or inclusion</a:t>
                      </a:r>
                    </a:p>
                  </a:txBody>
                  <a:tcPr marL="3288" marR="3288" marT="3288" marB="2367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5989026"/>
                  </a:ext>
                </a:extLst>
              </a:tr>
              <a:tr h="29834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 of Portland Traded Sector companies gaining access to new markets as a tool for growth</a:t>
                      </a:r>
                    </a:p>
                  </a:txBody>
                  <a:tcPr marL="3288" marR="3288" marT="3288" marB="2367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645905"/>
                  </a:ext>
                </a:extLst>
              </a:tr>
              <a:tr h="33143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 of companies participating in a public pledge that aligns with Prosper Portland strategic inclusion goals</a:t>
                      </a:r>
                    </a:p>
                  </a:txBody>
                  <a:tcPr marL="3288" marR="3288" marT="3288" marB="2367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4466080"/>
                  </a:ext>
                </a:extLst>
              </a:tr>
              <a:tr h="26450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 employees in Portland Metro represented at businesses engaging in public pledge that aligns with inclusion goals</a:t>
                      </a:r>
                    </a:p>
                  </a:txBody>
                  <a:tcPr marL="3288" marR="3288" marT="3288" marB="2367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791397"/>
                  </a:ext>
                </a:extLst>
              </a:tr>
              <a:tr h="29834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	Outcome: qualitative consequences (benefit to the customer)</a:t>
                      </a:r>
                    </a:p>
                  </a:txBody>
                  <a:tcPr marL="3288" marR="3288" marT="3288" marB="2367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3366824"/>
                  </a:ext>
                </a:extLst>
              </a:tr>
              <a:tr h="33143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 of respondents reporting that they achieved business growth goals as a result of participating in programming</a:t>
                      </a:r>
                    </a:p>
                  </a:txBody>
                  <a:tcPr marL="3288" marR="3288" marT="3288" marB="2367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8020789"/>
                  </a:ext>
                </a:extLst>
              </a:tr>
              <a:tr h="33143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 of businesses reporting gaining skills or knowledge that will improve their inclusive practices</a:t>
                      </a:r>
                    </a:p>
                  </a:txBody>
                  <a:tcPr marL="3288" marR="3288" marT="3288" marB="2367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300981"/>
                  </a:ext>
                </a:extLst>
              </a:tr>
              <a:tr h="465927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Cumulative local investment &amp; spend via Enterprise Zone and business expansion programming since FY 2015/16</a:t>
                      </a:r>
                    </a:p>
                  </a:txBody>
                  <a:tcPr marL="3288" marR="3288" marT="3288" marB="2367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0670217"/>
                  </a:ext>
                </a:extLst>
              </a:tr>
              <a:tr h="422757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Cumulative spend at local BIPOC-owned businesses by Portland Means Progress businesses since its launch in 2019</a:t>
                      </a:r>
                    </a:p>
                  </a:txBody>
                  <a:tcPr marL="3288" marR="3288" marT="3288" marB="2367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5814005"/>
                  </a:ext>
                </a:extLst>
              </a:tr>
              <a:tr h="29834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Cumulative local spend by the film industry since FY 2015/16</a:t>
                      </a:r>
                    </a:p>
                  </a:txBody>
                  <a:tcPr marL="3288" marR="3288" marT="3288" marB="2367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0541127"/>
                  </a:ext>
                </a:extLst>
              </a:tr>
              <a:tr h="32004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Number of Traded Sector business relocations and expansions</a:t>
                      </a:r>
                    </a:p>
                  </a:txBody>
                  <a:tcPr marL="3288" marR="3288" marT="3288" marB="2367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415740"/>
                  </a:ext>
                </a:extLst>
              </a:tr>
              <a:tr h="30432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 of jobs resulting from traded sector business relocations and expansions</a:t>
                      </a:r>
                    </a:p>
                  </a:txBody>
                  <a:tcPr marL="3288" marR="3288" marT="3288" marB="23672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07956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1152421"/>
      </p:ext>
    </p:extLst>
  </p:cSld>
  <p:clrMapOvr>
    <a:masterClrMapping/>
  </p:clrMapOvr>
</p:sld>
</file>

<file path=ppt/theme/theme1.xml><?xml version="1.0" encoding="utf-8"?>
<a:theme xmlns:a="http://schemas.openxmlformats.org/drawingml/2006/main" name="P2">
  <a:themeElements>
    <a:clrScheme name="Prosper Portland Colors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1B6E5"/>
      </a:accent1>
      <a:accent2>
        <a:srgbClr val="6CC149"/>
      </a:accent2>
      <a:accent3>
        <a:srgbClr val="E9AA00"/>
      </a:accent3>
      <a:accent4>
        <a:srgbClr val="AB4FC5"/>
      </a:accent4>
      <a:accent5>
        <a:srgbClr val="4BACC6"/>
      </a:accent5>
      <a:accent6>
        <a:srgbClr val="E8503D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osper Portland PPT Template 2021" id="{B9D372E3-402B-4B44-AE21-617D0E82A922}" vid="{21DFCBF0-D14B-8243-8E6F-CE15521480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9A87C1CB8BA5B40A36D8B4F95D59216" ma:contentTypeVersion="14" ma:contentTypeDescription="Create a new document." ma:contentTypeScope="" ma:versionID="753cec5f1ead40dd44f5a770b25681d3">
  <xsd:schema xmlns:xsd="http://www.w3.org/2001/XMLSchema" xmlns:xs="http://www.w3.org/2001/XMLSchema" xmlns:p="http://schemas.microsoft.com/office/2006/metadata/properties" xmlns:ns2="9a46bdf8-35c9-468f-8d5d-c542dc30f58f" xmlns:ns3="d76a44f8-9fba-41f1-885d-7fcbfa614de7" targetNamespace="http://schemas.microsoft.com/office/2006/metadata/properties" ma:root="true" ma:fieldsID="49ebc1ad1829675fed7c343fae47da24" ns2:_="" ns3:_="">
    <xsd:import namespace="9a46bdf8-35c9-468f-8d5d-c542dc30f58f"/>
    <xsd:import namespace="d76a44f8-9fba-41f1-885d-7fcbfa614de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46bdf8-35c9-468f-8d5d-c542dc30f58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5d6c44c0-d812-4933-a4c9-6a111b5d7fe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6a44f8-9fba-41f1-885d-7fcbfa614de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3bb4a1a6-c697-4e0f-b87b-df1bd4266d1c}" ma:internalName="TaxCatchAll" ma:showField="CatchAllData" ma:web="d76a44f8-9fba-41f1-885d-7fcbfa614de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76a44f8-9fba-41f1-885d-7fcbfa614de7" xsi:nil="true"/>
    <lcf76f155ced4ddcb4097134ff3c332f xmlns="9a46bdf8-35c9-468f-8d5d-c542dc30f58f">
      <Terms xmlns="http://schemas.microsoft.com/office/infopath/2007/PartnerControls"/>
    </lcf76f155ced4ddcb4097134ff3c332f>
    <MediaLengthInSeconds xmlns="9a46bdf8-35c9-468f-8d5d-c542dc30f58f" xsi:nil="true"/>
    <SharedWithUsers xmlns="d76a44f8-9fba-41f1-885d-7fcbfa614de7">
      <UserInfo>
        <DisplayName>Everyone except external users</DisplayName>
        <AccountId>9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A90467DB-84A4-4041-A93A-EF7E162548B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6CF07B5-3C65-47AB-A8EA-EB47C4772331}">
  <ds:schemaRefs>
    <ds:schemaRef ds:uri="9a46bdf8-35c9-468f-8d5d-c542dc30f58f"/>
    <ds:schemaRef ds:uri="d76a44f8-9fba-41f1-885d-7fcbfa614de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F6586948-ACDD-4D9A-98DD-3130D4004249}">
  <ds:schemaRefs>
    <ds:schemaRef ds:uri="9a46bdf8-35c9-468f-8d5d-c542dc30f58f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d76a44f8-9fba-41f1-885d-7fcbfa614de7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</TotalTime>
  <Words>235</Words>
  <Application>Microsoft Office PowerPoint</Application>
  <PresentationFormat>Widescreen</PresentationFormat>
  <Paragraphs>32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Calibri</vt:lpstr>
      <vt:lpstr>Courier New</vt:lpstr>
      <vt:lpstr>Franklin Gothic Book</vt:lpstr>
      <vt:lpstr>Franklin Gothic Demi Cond</vt:lpstr>
      <vt:lpstr>Franklin Gothic Medium Cond</vt:lpstr>
      <vt:lpstr>Wingdings</vt:lpstr>
      <vt:lpstr>P2</vt:lpstr>
      <vt:lpstr>IEDC’s Equitable Economic Development Playbook: Equity and Inclusion Metrics Webinar</vt:lpstr>
      <vt:lpstr> Prosper Portland Business  Advancement Team </vt:lpstr>
      <vt:lpstr>Portland Means Progress Metrics</vt:lpstr>
      <vt:lpstr>Business Advancement Team Metrics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City Council Briefing</dc:title>
  <dc:creator>Norwood, Lisa</dc:creator>
  <cp:lastModifiedBy>Chanell Hasty</cp:lastModifiedBy>
  <cp:revision>8</cp:revision>
  <dcterms:created xsi:type="dcterms:W3CDTF">2020-02-19T00:21:55Z</dcterms:created>
  <dcterms:modified xsi:type="dcterms:W3CDTF">2022-11-07T16:40:16Z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0x010100A9A87C1CB8BA5B40A36D8B4F95D59216</vt:lpwstr>
  </property>
  <property fmtid="{D5CDD505-2E9C-101B-9397-08002B2CF9AE}" pid="3" name="MediaServiceImageTags">
    <vt:lpwstr/>
  </property>
  <property fmtid="{D5CDD505-2E9C-101B-9397-08002B2CF9AE}" pid="4" name="ComplianceAssetId">
    <vt:lpwstr/>
  </property>
  <property fmtid="{D5CDD505-2E9C-101B-9397-08002B2CF9AE}" pid="5" name="_ExtendedDescription">
    <vt:lpwstr/>
  </property>
  <property fmtid="{D5CDD505-2E9C-101B-9397-08002B2CF9AE}" pid="6" name="TriggerFlowInfo">
    <vt:lpwstr/>
  </property>
</Properties>
</file>